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12" r:id="rId18"/>
    <p:sldId id="313" r:id="rId19"/>
    <p:sldId id="315" r:id="rId20"/>
    <p:sldId id="314" r:id="rId21"/>
    <p:sldId id="316" r:id="rId22"/>
    <p:sldId id="318" r:id="rId23"/>
    <p:sldId id="322" r:id="rId24"/>
    <p:sldId id="319" r:id="rId25"/>
    <p:sldId id="297" r:id="rId26"/>
    <p:sldId id="321" r:id="rId27"/>
    <p:sldId id="320" r:id="rId28"/>
    <p:sldId id="290" r:id="rId29"/>
    <p:sldId id="298" r:id="rId30"/>
    <p:sldId id="299" r:id="rId31"/>
    <p:sldId id="300" r:id="rId32"/>
    <p:sldId id="301" r:id="rId33"/>
    <p:sldId id="277" r:id="rId34"/>
    <p:sldId id="278" r:id="rId35"/>
    <p:sldId id="279" r:id="rId36"/>
    <p:sldId id="280" r:id="rId37"/>
    <p:sldId id="281" r:id="rId38"/>
    <p:sldId id="282" r:id="rId39"/>
    <p:sldId id="283" r:id="rId40"/>
    <p:sldId id="285" r:id="rId41"/>
    <p:sldId id="284" r:id="rId42"/>
    <p:sldId id="286" r:id="rId43"/>
    <p:sldId id="287" r:id="rId44"/>
    <p:sldId id="288" r:id="rId45"/>
    <p:sldId id="289" r:id="rId46"/>
    <p:sldId id="302" r:id="rId47"/>
    <p:sldId id="260" r:id="rId4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12"/>
            <p14:sldId id="313"/>
            <p14:sldId id="315"/>
            <p14:sldId id="314"/>
            <p14:sldId id="316"/>
            <p14:sldId id="318"/>
            <p14:sldId id="322"/>
            <p14:sldId id="319"/>
            <p14:sldId id="297"/>
            <p14:sldId id="321"/>
            <p14:sldId id="320"/>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3399"/>
    <a:srgbClr val="FF99CC"/>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5947" autoAdjust="0"/>
  </p:normalViewPr>
  <p:slideViewPr>
    <p:cSldViewPr snapToGrid="0">
      <p:cViewPr varScale="1">
        <p:scale>
          <a:sx n="73" d="100"/>
          <a:sy n="73" d="100"/>
        </p:scale>
        <p:origin x="16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a:t>
            </a:r>
            <a:r>
              <a:rPr lang="es-ES" dirty="0" err="1"/>
              <a:t>SignalR</a:t>
            </a:r>
            <a:r>
              <a:rPr lang="es-ES" dirty="0"/>
              <a:t>. </a:t>
            </a:r>
            <a:r>
              <a:rPr lang="es-ES" dirty="0" err="1"/>
              <a:t>SignalR</a:t>
            </a:r>
            <a:r>
              <a:rPr lang="es-ES" dirty="0"/>
              <a:t>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a:t>
            </a:r>
            <a:r>
              <a:rPr lang="es-ES" dirty="0" err="1"/>
              <a:t>SignalR</a:t>
            </a:r>
            <a:r>
              <a:rPr lang="es-ES" dirty="0"/>
              <a:t>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a:t>
            </a:r>
            <a:r>
              <a:rPr lang="es-ES" dirty="0" err="1"/>
              <a:t>SignalR</a:t>
            </a:r>
            <a:r>
              <a:rPr lang="es-ES" dirty="0"/>
              <a:t>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a:t>
            </a:r>
            <a:r>
              <a:rPr lang="es-ES" b="0" i="0" dirty="0" err="1">
                <a:solidFill>
                  <a:srgbClr val="E3E3E3"/>
                </a:solidFill>
                <a:effectLst/>
                <a:latin typeface="Google Sans"/>
              </a:rPr>
              <a:t>SignalR</a:t>
            </a:r>
            <a:r>
              <a:rPr lang="es-ES" b="0" i="0" dirty="0">
                <a:solidFill>
                  <a:srgbClr val="E3E3E3"/>
                </a:solidFill>
                <a:effectLst/>
                <a:latin typeface="Google Sans"/>
              </a:rPr>
              <a:t>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b="0" i="0" dirty="0">
              <a:solidFill>
                <a:srgbClr val="292C32"/>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3042167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La gran ventaja es que esta tecnología está ampliamente soportada por los navegadores, con alrededor del 97% de ellos siendo compatibles según las estadísticas.</a:t>
            </a:r>
            <a:r>
              <a:rPr lang="es-ES" b="0" i="0" dirty="0">
                <a:solidFill>
                  <a:srgbClr val="DAD5CD"/>
                </a:solidFill>
                <a:effectLst/>
                <a:latin typeface="Söhne"/>
              </a:rPr>
              <a:t> En general, al implementar Websockets, se suele recurrir a ciertas bibliotecas que gestionan de manera inteligente la conexión. Estas bibliotecas verifican si tu navegador es compatible con Websockets; si es así, establecen la conexión directamente a través de Websockets.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a:t>
            </a:r>
          </a:p>
          <a:p>
            <a:pPr algn="l"/>
            <a:r>
              <a:rPr lang="es-ES" b="0" i="0" dirty="0">
                <a:solidFill>
                  <a:srgbClr val="DAD5CD"/>
                </a:solidFill>
                <a:effectLst/>
                <a:latin typeface="Söhne"/>
              </a:rPr>
              <a:t>En el pasado, lidiar con estas complejidades era más común, pero hoy en día, con la amplia implementación de Websockets, estas situaciones son menos frecuentes. Aun así, es valioso entender la evolución tecnológica y las soluciones que se han utilizado.</a:t>
            </a:r>
          </a:p>
          <a:p>
            <a:pPr algn="l"/>
            <a:r>
              <a:rPr lang="es-ES" b="0" i="0" dirty="0">
                <a:solidFill>
                  <a:srgbClr val="DAD5CD"/>
                </a:solidFill>
                <a:effectLst/>
                <a:latin typeface="Söhne"/>
              </a:rPr>
              <a:t>En resumen, Websockets ofrecen una comunicación bidireccional eficiente y fluida. Atrás quedaron los días en que debíamos preocuparnos tanto por las alternativas como el '</a:t>
            </a:r>
            <a:r>
              <a:rPr lang="es-ES" b="0" i="0" dirty="0" err="1">
                <a:solidFill>
                  <a:srgbClr val="DAD5CD"/>
                </a:solidFill>
                <a:effectLst/>
                <a:latin typeface="Söhne"/>
              </a:rPr>
              <a:t>polling</a:t>
            </a:r>
            <a:r>
              <a:rPr lang="es-ES" b="0" i="0" dirty="0">
                <a:solidFill>
                  <a:srgbClr val="DAD5CD"/>
                </a:solidFill>
                <a:effectLst/>
                <a:latin typeface="Söhne"/>
              </a:rPr>
              <a:t>', gracias a la amplia adopción de Websockets en la actualidad.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err="1"/>
              <a:t>SignalR</a:t>
            </a:r>
            <a:endParaRPr lang="es-ES" b="1" dirty="0"/>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err="1"/>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err="1"/>
              <a:t>SignalR</a:t>
            </a:r>
            <a:r>
              <a:rPr lang="es-ES" dirty="0"/>
              <a:t>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a:t>
            </a:r>
            <a:r>
              <a:rPr lang="es-ES" dirty="0" err="1">
                <a:solidFill>
                  <a:schemeClr val="tx1"/>
                </a:solidFill>
              </a:rPr>
              <a:t>SignalR</a:t>
            </a:r>
            <a:r>
              <a:rPr lang="es-ES" dirty="0">
                <a:solidFill>
                  <a:schemeClr val="tx1"/>
                </a:solidFill>
              </a:rPr>
              <a:t>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0883" y="1911646"/>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80" y="3948467"/>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153" y="1219315"/>
            <a:ext cx="4200810" cy="31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142534"/>
            <a:ext cx="5160377"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b="1" dirty="0"/>
              <a:t>El “sondeo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739076" y="1687802"/>
            <a:ext cx="6731495" cy="2246769"/>
          </a:xfrm>
          <a:prstGeom prst="rect">
            <a:avLst/>
          </a:prstGeom>
          <a:noFill/>
        </p:spPr>
        <p:txBody>
          <a:bodyPr wrap="square">
            <a:spAutoFit/>
          </a:bodyPr>
          <a:lstStyle/>
          <a:p>
            <a:r>
              <a:rPr lang="es-ES" sz="1400" dirty="0"/>
              <a:t>Nombre proyecto</a:t>
            </a:r>
            <a:r>
              <a:rPr lang="es-ES" sz="1400" b="1" dirty="0"/>
              <a:t>: </a:t>
            </a:r>
            <a:r>
              <a:rPr lang="es-ES" sz="1400" b="1" dirty="0" err="1"/>
              <a:t>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1BB6761A-E017-C42E-A8C2-8FBBBFCE70AC}"/>
              </a:ext>
            </a:extLst>
          </p:cNvPr>
          <p:cNvPicPr>
            <a:picLocks noChangeAspect="1"/>
          </p:cNvPicPr>
          <p:nvPr/>
        </p:nvPicPr>
        <p:blipFill>
          <a:blip r:embed="rId2"/>
          <a:stretch>
            <a:fillRect/>
          </a:stretch>
        </p:blipFill>
        <p:spPr>
          <a:xfrm>
            <a:off x="934161" y="1687802"/>
            <a:ext cx="1714500" cy="3143250"/>
          </a:xfrm>
          <a:prstGeom prst="rect">
            <a:avLst/>
          </a:prstGeom>
        </p:spPr>
      </p:pic>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215093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89038" y="811850"/>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21</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a:t>
            </a:r>
            <a:r>
              <a:rPr lang="es-ES" b="1" dirty="0" err="1"/>
              <a:t>express</a:t>
            </a:r>
            <a:r>
              <a:rPr lang="es-ES" b="1" dirty="0"/>
              <a:t>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22</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354556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2" y="3865432"/>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los </a:t>
            </a:r>
            <a:r>
              <a:rPr lang="es-ES"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26" y="3336469"/>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70832" y="2742296"/>
            <a:ext cx="1937632" cy="1478790"/>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75653" y="5246779"/>
            <a:ext cx="4056690"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742431" y="5246779"/>
            <a:ext cx="3124953"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Tree>
    <p:extLst>
      <p:ext uri="{BB962C8B-B14F-4D97-AF65-F5344CB8AC3E}">
        <p14:creationId xmlns:p14="http://schemas.microsoft.com/office/powerpoint/2010/main" val="3736234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8B6DF8-972A-9F93-CB68-96B4AEE167A6}"/>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5" name="CuadroTexto 4">
            <a:extLst>
              <a:ext uri="{FF2B5EF4-FFF2-40B4-BE49-F238E27FC236}">
                <a16:creationId xmlns:a16="http://schemas.microsoft.com/office/drawing/2014/main" id="{3B4D19E8-B47A-1233-59E9-5C08D6D363D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9" name="CuadroTexto 8">
            <a:extLst>
              <a:ext uri="{FF2B5EF4-FFF2-40B4-BE49-F238E27FC236}">
                <a16:creationId xmlns:a16="http://schemas.microsoft.com/office/drawing/2014/main" id="{31B23834-2B75-81D1-891F-B0C6F41AB353}"/>
              </a:ext>
            </a:extLst>
          </p:cNvPr>
          <p:cNvSpPr txBox="1"/>
          <p:nvPr/>
        </p:nvSpPr>
        <p:spPr>
          <a:xfrm>
            <a:off x="248194" y="918980"/>
            <a:ext cx="9418320" cy="2031325"/>
          </a:xfrm>
          <a:prstGeom prst="rect">
            <a:avLst/>
          </a:prstGeom>
          <a:noFill/>
        </p:spPr>
        <p:txBody>
          <a:bodyPr wrap="square">
            <a:spAutoFit/>
          </a:bodyPr>
          <a:lstStyle/>
          <a:p>
            <a:pPr marL="285750" indent="-285750" algn="just">
              <a:buFont typeface="Arial" panose="020B0604020202020204" pitchFamily="34" charset="0"/>
              <a:buChar char="•"/>
            </a:pPr>
            <a:r>
              <a:rPr lang="es-ES" b="1" dirty="0" err="1"/>
              <a:t>Websocket</a:t>
            </a:r>
            <a:r>
              <a:rPr lang="es-ES" dirty="0"/>
              <a:t> brinda una forma de intercambiar datos entre el navegador y el servidor por medio de una conexión persistente. Los datos pueden ser pasados en </a:t>
            </a:r>
            <a:r>
              <a:rPr lang="es-ES" u="sng" dirty="0"/>
              <a:t>ambas direcciones</a:t>
            </a:r>
            <a:r>
              <a:rPr lang="es-ES" dirty="0"/>
              <a:t> como paquetes “</a:t>
            </a:r>
            <a:r>
              <a:rPr lang="es-ES" dirty="0" err="1"/>
              <a:t>packets</a:t>
            </a:r>
            <a:r>
              <a:rPr lang="es-ES" dirty="0"/>
              <a:t>”, sin cortar la conexión y sin pedidos adicionales de HTTP “HTTP-</a:t>
            </a:r>
            <a:r>
              <a:rPr lang="es-ES" dirty="0" err="1"/>
              <a:t>requests</a:t>
            </a:r>
            <a:r>
              <a:rPr lang="es-ES" dirty="0"/>
              <a:t>”.</a:t>
            </a:r>
          </a:p>
          <a:p>
            <a:pPr marL="285750" indent="-285750" algn="just">
              <a:buFont typeface="Arial" panose="020B0604020202020204" pitchFamily="34" charset="0"/>
              <a:buChar char="•"/>
            </a:pPr>
            <a:r>
              <a:rPr lang="es-ES" dirty="0"/>
              <a:t>Cuando se crea </a:t>
            </a:r>
            <a:r>
              <a:rPr lang="es-ES" b="1" dirty="0">
                <a:solidFill>
                  <a:schemeClr val="accent6">
                    <a:lumMod val="50000"/>
                  </a:schemeClr>
                </a:solidFill>
              </a:rPr>
              <a:t>new WebSocket</a:t>
            </a:r>
            <a:r>
              <a:rPr lang="es-ES" dirty="0"/>
              <a:t>, comienza la conexión de inmediato.</a:t>
            </a:r>
          </a:p>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Websockets?” y si el servidor responde “Sí”, la comunicación continúa en el protocolo WebSocket, que no es HTTP en absoluto.</a:t>
            </a:r>
          </a:p>
        </p:txBody>
      </p:sp>
      <p:sp>
        <p:nvSpPr>
          <p:cNvPr id="13" name="CuadroTexto 12">
            <a:extLst>
              <a:ext uri="{FF2B5EF4-FFF2-40B4-BE49-F238E27FC236}">
                <a16:creationId xmlns:a16="http://schemas.microsoft.com/office/drawing/2014/main" id="{1375030A-0139-B066-9CF2-53D58584BDA6}"/>
              </a:ext>
            </a:extLst>
          </p:cNvPr>
          <p:cNvSpPr txBox="1"/>
          <p:nvPr/>
        </p:nvSpPr>
        <p:spPr>
          <a:xfrm>
            <a:off x="1672046" y="3058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Navegador</a:t>
            </a:r>
          </a:p>
        </p:txBody>
      </p:sp>
      <p:sp>
        <p:nvSpPr>
          <p:cNvPr id="14" name="CuadroTexto 13">
            <a:extLst>
              <a:ext uri="{FF2B5EF4-FFF2-40B4-BE49-F238E27FC236}">
                <a16:creationId xmlns:a16="http://schemas.microsoft.com/office/drawing/2014/main" id="{95220759-2236-F1D7-74BA-C3194A5D388D}"/>
              </a:ext>
            </a:extLst>
          </p:cNvPr>
          <p:cNvSpPr txBox="1"/>
          <p:nvPr/>
        </p:nvSpPr>
        <p:spPr>
          <a:xfrm>
            <a:off x="6413858" y="3055137"/>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6" name="Conector recto de flecha 15">
            <a:extLst>
              <a:ext uri="{FF2B5EF4-FFF2-40B4-BE49-F238E27FC236}">
                <a16:creationId xmlns:a16="http://schemas.microsoft.com/office/drawing/2014/main" id="{381FBC60-C301-18A7-D945-8ED47223A73B}"/>
              </a:ext>
            </a:extLst>
          </p:cNvPr>
          <p:cNvCxnSpPr>
            <a:cxnSpLocks/>
            <a:stCxn id="13" idx="2"/>
          </p:cNvCxnSpPr>
          <p:nvPr/>
        </p:nvCxnSpPr>
        <p:spPr>
          <a:xfrm flipH="1">
            <a:off x="2449081" y="3427638"/>
            <a:ext cx="205"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15879FE-32C2-6E0E-A728-D2169F2DF914}"/>
              </a:ext>
            </a:extLst>
          </p:cNvPr>
          <p:cNvCxnSpPr>
            <a:cxnSpLocks/>
            <a:stCxn id="14" idx="2"/>
          </p:cNvCxnSpPr>
          <p:nvPr/>
        </p:nvCxnSpPr>
        <p:spPr>
          <a:xfrm>
            <a:off x="7191098" y="3424469"/>
            <a:ext cx="0"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D586805-68B6-C78B-B343-5EA569D954DB}"/>
              </a:ext>
            </a:extLst>
          </p:cNvPr>
          <p:cNvCxnSpPr>
            <a:cxnSpLocks/>
          </p:cNvCxnSpPr>
          <p:nvPr/>
        </p:nvCxnSpPr>
        <p:spPr>
          <a:xfrm>
            <a:off x="2429692" y="3866605"/>
            <a:ext cx="47614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C347DA2-38DE-22D5-AAE8-07E1C7DEE508}"/>
              </a:ext>
            </a:extLst>
          </p:cNvPr>
          <p:cNvCxnSpPr>
            <a:cxnSpLocks/>
          </p:cNvCxnSpPr>
          <p:nvPr/>
        </p:nvCxnSpPr>
        <p:spPr>
          <a:xfrm flipH="1">
            <a:off x="2449286" y="4829381"/>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21DA9D55-ED4A-F9EA-EDA2-861E6EBB36DB}"/>
              </a:ext>
            </a:extLst>
          </p:cNvPr>
          <p:cNvCxnSpPr>
            <a:cxnSpLocks/>
          </p:cNvCxnSpPr>
          <p:nvPr/>
        </p:nvCxnSpPr>
        <p:spPr>
          <a:xfrm>
            <a:off x="2449283" y="5747660"/>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891FEB4F-4D0D-5961-C6B3-EC5FBE7B0842}"/>
              </a:ext>
            </a:extLst>
          </p:cNvPr>
          <p:cNvSpPr txBox="1"/>
          <p:nvPr/>
        </p:nvSpPr>
        <p:spPr>
          <a:xfrm>
            <a:off x="2468881" y="3489863"/>
            <a:ext cx="4722218" cy="369332"/>
          </a:xfrm>
          <a:prstGeom prst="rect">
            <a:avLst/>
          </a:prstGeom>
          <a:noFill/>
        </p:spPr>
        <p:txBody>
          <a:bodyPr wrap="square" rtlCol="0">
            <a:spAutoFit/>
          </a:bodyPr>
          <a:lstStyle/>
          <a:p>
            <a:pPr algn="ctr"/>
            <a:r>
              <a:rPr lang="es-ES" dirty="0"/>
              <a:t>Solicitud HTTP</a:t>
            </a:r>
          </a:p>
        </p:txBody>
      </p:sp>
      <p:sp>
        <p:nvSpPr>
          <p:cNvPr id="26" name="CuadroTexto 25">
            <a:extLst>
              <a:ext uri="{FF2B5EF4-FFF2-40B4-BE49-F238E27FC236}">
                <a16:creationId xmlns:a16="http://schemas.microsoft.com/office/drawing/2014/main" id="{06E6528D-9CD2-040C-D39F-2AF06C511282}"/>
              </a:ext>
            </a:extLst>
          </p:cNvPr>
          <p:cNvSpPr txBox="1"/>
          <p:nvPr/>
        </p:nvSpPr>
        <p:spPr>
          <a:xfrm>
            <a:off x="2449081" y="3858756"/>
            <a:ext cx="4884009" cy="369332"/>
          </a:xfrm>
          <a:prstGeom prst="rect">
            <a:avLst/>
          </a:prstGeom>
          <a:noFill/>
        </p:spPr>
        <p:txBody>
          <a:bodyPr wrap="square" rtlCol="0">
            <a:spAutoFit/>
          </a:bodyPr>
          <a:lstStyle/>
          <a:p>
            <a:pPr algn="ctr"/>
            <a:r>
              <a:rPr lang="es-ES" b="0" i="0" dirty="0">
                <a:solidFill>
                  <a:srgbClr val="000000"/>
                </a:solidFill>
                <a:effectLst/>
                <a:latin typeface="OpenSans-Regular"/>
              </a:rPr>
              <a:t>"Hola servidor, ¿soportas WebSocket?"</a:t>
            </a:r>
            <a:endParaRPr lang="es-ES" dirty="0"/>
          </a:p>
        </p:txBody>
      </p:sp>
      <p:sp>
        <p:nvSpPr>
          <p:cNvPr id="34" name="CuadroTexto 33">
            <a:extLst>
              <a:ext uri="{FF2B5EF4-FFF2-40B4-BE49-F238E27FC236}">
                <a16:creationId xmlns:a16="http://schemas.microsoft.com/office/drawing/2014/main" id="{5F626C7C-8D8E-ABC4-BE62-61FAF7D1AB0A}"/>
              </a:ext>
            </a:extLst>
          </p:cNvPr>
          <p:cNvSpPr txBox="1"/>
          <p:nvPr/>
        </p:nvSpPr>
        <p:spPr>
          <a:xfrm>
            <a:off x="2449081" y="4434053"/>
            <a:ext cx="4761404" cy="369332"/>
          </a:xfrm>
          <a:prstGeom prst="rect">
            <a:avLst/>
          </a:prstGeom>
          <a:noFill/>
        </p:spPr>
        <p:txBody>
          <a:bodyPr wrap="square" rtlCol="0">
            <a:spAutoFit/>
          </a:bodyPr>
          <a:lstStyle/>
          <a:p>
            <a:pPr algn="ctr"/>
            <a:r>
              <a:rPr lang="es-ES" dirty="0"/>
              <a:t>Respuesta HTTP</a:t>
            </a:r>
          </a:p>
        </p:txBody>
      </p:sp>
      <p:sp>
        <p:nvSpPr>
          <p:cNvPr id="35" name="CuadroTexto 34">
            <a:extLst>
              <a:ext uri="{FF2B5EF4-FFF2-40B4-BE49-F238E27FC236}">
                <a16:creationId xmlns:a16="http://schemas.microsoft.com/office/drawing/2014/main" id="{972AA172-A859-E302-FEAA-E6481941D5C0}"/>
              </a:ext>
            </a:extLst>
          </p:cNvPr>
          <p:cNvSpPr txBox="1"/>
          <p:nvPr/>
        </p:nvSpPr>
        <p:spPr>
          <a:xfrm>
            <a:off x="2449082" y="4843705"/>
            <a:ext cx="4761404" cy="369332"/>
          </a:xfrm>
          <a:prstGeom prst="rect">
            <a:avLst/>
          </a:prstGeom>
          <a:noFill/>
        </p:spPr>
        <p:txBody>
          <a:bodyPr wrap="square" rtlCol="0">
            <a:spAutoFit/>
          </a:bodyPr>
          <a:lstStyle/>
          <a:p>
            <a:pPr algn="ctr"/>
            <a:r>
              <a:rPr lang="es-ES" dirty="0"/>
              <a:t>¡Sí!</a:t>
            </a:r>
          </a:p>
        </p:txBody>
      </p:sp>
      <p:sp>
        <p:nvSpPr>
          <p:cNvPr id="38" name="CuadroTexto 37">
            <a:extLst>
              <a:ext uri="{FF2B5EF4-FFF2-40B4-BE49-F238E27FC236}">
                <a16:creationId xmlns:a16="http://schemas.microsoft.com/office/drawing/2014/main" id="{B4180CF8-C05E-288E-05F4-8813D57C2ECC}"/>
              </a:ext>
            </a:extLst>
          </p:cNvPr>
          <p:cNvSpPr txBox="1"/>
          <p:nvPr/>
        </p:nvSpPr>
        <p:spPr>
          <a:xfrm>
            <a:off x="2468676" y="5415362"/>
            <a:ext cx="4722218" cy="369332"/>
          </a:xfrm>
          <a:prstGeom prst="rect">
            <a:avLst/>
          </a:prstGeom>
          <a:noFill/>
        </p:spPr>
        <p:txBody>
          <a:bodyPr wrap="square" rtlCol="0">
            <a:spAutoFit/>
          </a:bodyPr>
          <a:lstStyle/>
          <a:p>
            <a:pPr algn="ctr"/>
            <a:r>
              <a:rPr lang="es-ES" dirty="0"/>
              <a:t>Protocolo WebSocket</a:t>
            </a:r>
          </a:p>
        </p:txBody>
      </p:sp>
    </p:spTree>
    <p:extLst>
      <p:ext uri="{BB962C8B-B14F-4D97-AF65-F5344CB8AC3E}">
        <p14:creationId xmlns:p14="http://schemas.microsoft.com/office/powerpoint/2010/main" val="32626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25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48294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a:t>
            </a:r>
            <a:r>
              <a:rPr lang="es-ES" b="1" dirty="0">
                <a:solidFill>
                  <a:schemeClr val="accent6">
                    <a:lumMod val="50000"/>
                  </a:schemeClr>
                </a:solidFill>
              </a:rPr>
              <a:t>new WebSocket </a:t>
            </a:r>
            <a:r>
              <a:rPr lang="es-ES" dirty="0"/>
              <a:t>usando el protocolo especial </a:t>
            </a:r>
            <a:r>
              <a:rPr lang="es-ES" b="1" dirty="0" err="1">
                <a:solidFill>
                  <a:schemeClr val="accent6">
                    <a:lumMod val="50000"/>
                  </a:schemeClr>
                </a:solidFill>
              </a:rPr>
              <a:t>ws</a:t>
            </a:r>
            <a:r>
              <a:rPr lang="es-ES" dirty="0"/>
              <a:t> en la url:</a:t>
            </a:r>
          </a:p>
        </p:txBody>
      </p:sp>
      <p:pic>
        <p:nvPicPr>
          <p:cNvPr id="10" name="Imagen 9">
            <a:extLst>
              <a:ext uri="{FF2B5EF4-FFF2-40B4-BE49-F238E27FC236}">
                <a16:creationId xmlns:a16="http://schemas.microsoft.com/office/drawing/2014/main" id="{C08C12FF-6B00-BD66-5347-157E734E8459}"/>
              </a:ext>
            </a:extLst>
          </p:cNvPr>
          <p:cNvPicPr>
            <a:picLocks noChangeAspect="1"/>
          </p:cNvPicPr>
          <p:nvPr/>
        </p:nvPicPr>
        <p:blipFill>
          <a:blip r:embed="rId2"/>
          <a:stretch>
            <a:fillRect/>
          </a:stretch>
        </p:blipFill>
        <p:spPr>
          <a:xfrm>
            <a:off x="378823" y="1713547"/>
            <a:ext cx="6353556" cy="646331"/>
          </a:xfrm>
          <a:prstGeom prst="rect">
            <a:avLst/>
          </a:prstGeom>
        </p:spPr>
      </p:pic>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También hay una versión encriptada ws:// Equivale al HTTPS para los WebSockets. No solamente está encriptado sino que es también es más confiable.</a:t>
            </a:r>
          </a:p>
        </p:txBody>
      </p:sp>
    </p:spTree>
    <p:extLst>
      <p:ext uri="{BB962C8B-B14F-4D97-AF65-F5344CB8AC3E}">
        <p14:creationId xmlns:p14="http://schemas.microsoft.com/office/powerpoint/2010/main" val="303630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8D6873-B337-2554-A4A8-BE75D557B78D}"/>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5" name="CuadroTexto 4">
            <a:extLst>
              <a:ext uri="{FF2B5EF4-FFF2-40B4-BE49-F238E27FC236}">
                <a16:creationId xmlns:a16="http://schemas.microsoft.com/office/drawing/2014/main" id="{34A41694-B5B7-18C2-6E32-AE7B745AB93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Side</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(SSE)</a:t>
            </a:r>
          </a:p>
        </p:txBody>
      </p:sp>
    </p:spTree>
    <p:extLst>
      <p:ext uri="{BB962C8B-B14F-4D97-AF65-F5344CB8AC3E}">
        <p14:creationId xmlns:p14="http://schemas.microsoft.com/office/powerpoint/2010/main" val="360753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WebSocket,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32</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34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35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46</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err="1">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47</a:t>
            </a:fld>
            <a:endParaRPr lang="es-ES"/>
          </a:p>
        </p:txBody>
      </p:sp>
    </p:spTree>
    <p:extLst>
      <p:ext uri="{BB962C8B-B14F-4D97-AF65-F5344CB8AC3E}">
        <p14:creationId xmlns:p14="http://schemas.microsoft.com/office/powerpoint/2010/main" val="416916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1077218"/>
          </a:xfrm>
          <a:prstGeom prst="rect">
            <a:avLst/>
          </a:prstGeom>
          <a:noFill/>
        </p:spPr>
        <p:txBody>
          <a:bodyPr wrap="square">
            <a:spAutoFit/>
          </a:bodyPr>
          <a:lstStyle/>
          <a:p>
            <a:pPr algn="ctr"/>
            <a:r>
              <a:rPr lang="es-ES" sz="1600" b="1" u="sng" dirty="0" err="1">
                <a:effectLst/>
              </a:rPr>
              <a:t>Signal</a:t>
            </a:r>
            <a:r>
              <a:rPr lang="es-ES" sz="1600" b="1" u="sng" dirty="0">
                <a:effectLst/>
              </a:rPr>
              <a:t> R </a:t>
            </a:r>
            <a:r>
              <a:rPr lang="es-ES" sz="1600" b="1" u="sng" dirty="0"/>
              <a:t>(Basada en WebSocket)</a:t>
            </a:r>
            <a:r>
              <a:rPr lang="es-ES" sz="1600" b="1" u="sng" dirty="0">
                <a:effectLst/>
              </a:rPr>
              <a:t>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88505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74493</TotalTime>
  <Words>6264</Words>
  <Application>Microsoft Office PowerPoint</Application>
  <PresentationFormat>A4 (210 x 297 mm)</PresentationFormat>
  <Paragraphs>505</Paragraphs>
  <Slides>47</Slides>
  <Notes>22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Calibri Light</vt:lpstr>
      <vt:lpstr>Consolas</vt:lpstr>
      <vt:lpstr>Google Sans</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889</cp:revision>
  <dcterms:created xsi:type="dcterms:W3CDTF">2019-09-18T15:43:09Z</dcterms:created>
  <dcterms:modified xsi:type="dcterms:W3CDTF">2024-01-23T17:07:30Z</dcterms:modified>
</cp:coreProperties>
</file>